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customXml/itemProps18.xml" ContentType="application/vnd.openxmlformats-officedocument.customXmlPropertie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customXml/itemProps19.xml" ContentType="application/vnd.openxmlformats-officedocument.customXmlPropertie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customXml/itemProps16.xml" ContentType="application/vnd.openxmlformats-officedocument.customXmlPropertie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customXml/itemProps25.xml" ContentType="application/vnd.openxmlformats-officedocument.customXmlProperties+xml"/>
  <Override PartName="/ppt/tags/tag141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6"/>
  </p:sldMasterIdLst>
  <p:notesMasterIdLst>
    <p:notesMasterId r:id="rId46"/>
  </p:notesMasterIdLst>
  <p:sldIdLst>
    <p:sldId id="256" r:id="rId27"/>
    <p:sldId id="261" r:id="rId28"/>
    <p:sldId id="257" r:id="rId29"/>
    <p:sldId id="258" r:id="rId30"/>
    <p:sldId id="260" r:id="rId31"/>
    <p:sldId id="262" r:id="rId32"/>
    <p:sldId id="263" r:id="rId33"/>
    <p:sldId id="264" r:id="rId34"/>
    <p:sldId id="266" r:id="rId35"/>
    <p:sldId id="265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6" r:id="rId45"/>
  </p:sldIdLst>
  <p:sldSz cx="9144000" cy="6858000" type="screen4x3"/>
  <p:notesSz cx="6858000" cy="9144000"/>
  <p:custDataLst>
    <p:tags r:id="rId47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FFE5-E574-49C6-AFC9-48947A9954AC}" type="datetimeFigureOut">
              <a:rPr lang="bg-BG" smtClean="0"/>
              <a:t>8.6.2011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6813F-EFCF-4409-87BB-26E5C344C174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customXml" Target="../../customXml/item12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customXml" Target="../../customXml/item3.xml"/><Relationship Id="rId6" Type="http://schemas.openxmlformats.org/officeDocument/2006/relationships/tags" Target="../tags/tag16.xml"/><Relationship Id="rId11" Type="http://schemas.openxmlformats.org/officeDocument/2006/relationships/image" Target="../media/image5.png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customXml" Target="../../customXml/item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customXml" Target="../../customXml/item16.xml"/><Relationship Id="rId6" Type="http://schemas.openxmlformats.org/officeDocument/2006/relationships/tags" Target="../tags/tag26.xml"/><Relationship Id="rId11" Type="http://schemas.openxmlformats.org/officeDocument/2006/relationships/image" Target="../media/image5.png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customXml" Target="../../customXml/item13.xml"/><Relationship Id="rId6" Type="http://schemas.openxmlformats.org/officeDocument/2006/relationships/tags" Target="../tags/tag32.xml"/><Relationship Id="rId11" Type="http://schemas.openxmlformats.org/officeDocument/2006/relationships/image" Target="../media/image5.png"/><Relationship Id="rId5" Type="http://schemas.openxmlformats.org/officeDocument/2006/relationships/tags" Target="../tags/tag31.xml"/><Relationship Id="rId10" Type="http://schemas.openxmlformats.org/officeDocument/2006/relationships/image" Target="../media/image4.png"/><Relationship Id="rId4" Type="http://schemas.openxmlformats.org/officeDocument/2006/relationships/tags" Target="../tags/tag30.xml"/><Relationship Id="rId9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customXml" Target="../../customXml/item5.xml"/><Relationship Id="rId6" Type="http://schemas.openxmlformats.org/officeDocument/2006/relationships/tags" Target="../tags/tag38.xml"/><Relationship Id="rId11" Type="http://schemas.openxmlformats.org/officeDocument/2006/relationships/image" Target="../media/image5.png"/><Relationship Id="rId5" Type="http://schemas.openxmlformats.org/officeDocument/2006/relationships/tags" Target="../tags/tag37.xml"/><Relationship Id="rId10" Type="http://schemas.openxmlformats.org/officeDocument/2006/relationships/image" Target="../media/image4.png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customXml" Target="../../customXml/item25.xml"/><Relationship Id="rId6" Type="http://schemas.openxmlformats.org/officeDocument/2006/relationships/tags" Target="../tags/tag44.xml"/><Relationship Id="rId11" Type="http://schemas.openxmlformats.org/officeDocument/2006/relationships/image" Target="../media/image5.png"/><Relationship Id="rId5" Type="http://schemas.openxmlformats.org/officeDocument/2006/relationships/tags" Target="../tags/tag43.xml"/><Relationship Id="rId10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customXml" Target="../../customXml/item22.xml"/><Relationship Id="rId6" Type="http://schemas.openxmlformats.org/officeDocument/2006/relationships/tags" Target="../tags/tag50.xml"/><Relationship Id="rId11" Type="http://schemas.openxmlformats.org/officeDocument/2006/relationships/image" Target="../media/image5.png"/><Relationship Id="rId5" Type="http://schemas.openxmlformats.org/officeDocument/2006/relationships/tags" Target="../tags/tag49.xml"/><Relationship Id="rId10" Type="http://schemas.openxmlformats.org/officeDocument/2006/relationships/image" Target="../media/image4.png"/><Relationship Id="rId4" Type="http://schemas.openxmlformats.org/officeDocument/2006/relationships/tags" Target="../tags/tag48.xml"/><Relationship Id="rId9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.xml"/><Relationship Id="rId7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customXml" Target="../../customXml/item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customXml" Target="../../customXml/item14.xml"/><Relationship Id="rId6" Type="http://schemas.openxmlformats.org/officeDocument/2006/relationships/tags" Target="../tags/tag60.xml"/><Relationship Id="rId11" Type="http://schemas.openxmlformats.org/officeDocument/2006/relationships/image" Target="../media/image5.png"/><Relationship Id="rId5" Type="http://schemas.openxmlformats.org/officeDocument/2006/relationships/tags" Target="../tags/tag59.xml"/><Relationship Id="rId10" Type="http://schemas.openxmlformats.org/officeDocument/2006/relationships/image" Target="../media/image4.png"/><Relationship Id="rId4" Type="http://schemas.openxmlformats.org/officeDocument/2006/relationships/tags" Target="../tags/tag58.xm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customXml" Target="../../customXml/item6.xml"/><Relationship Id="rId6" Type="http://schemas.openxmlformats.org/officeDocument/2006/relationships/tags" Target="../tags/tag66.xml"/><Relationship Id="rId11" Type="http://schemas.openxmlformats.org/officeDocument/2006/relationships/image" Target="../media/image5.png"/><Relationship Id="rId5" Type="http://schemas.openxmlformats.org/officeDocument/2006/relationships/tags" Target="../tags/tag65.xml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customXml" Target="../../customXml/item1.xml"/><Relationship Id="rId6" Type="http://schemas.openxmlformats.org/officeDocument/2006/relationships/tags" Target="../tags/tag72.xml"/><Relationship Id="rId11" Type="http://schemas.openxmlformats.org/officeDocument/2006/relationships/image" Target="../media/image5.png"/><Relationship Id="rId5" Type="http://schemas.openxmlformats.org/officeDocument/2006/relationships/tags" Target="../tags/tag71.xml"/><Relationship Id="rId10" Type="http://schemas.openxmlformats.org/officeDocument/2006/relationships/image" Target="../media/image4.png"/><Relationship Id="rId4" Type="http://schemas.openxmlformats.org/officeDocument/2006/relationships/tags" Target="../tags/tag70.xml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5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customXml" Target="../../customXml/item2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customXml" Target="../../customXml/item17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image" Target="../media/image4.png"/><Relationship Id="rId4" Type="http://schemas.openxmlformats.org/officeDocument/2006/relationships/tags" Target="../tags/tag84.xml"/><Relationship Id="rId9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5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4.png"/><Relationship Id="rId2" Type="http://schemas.openxmlformats.org/officeDocument/2006/relationships/tags" Target="../tags/tag88.xml"/><Relationship Id="rId1" Type="http://schemas.openxmlformats.org/officeDocument/2006/relationships/customXml" Target="../../customXml/item10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customXml" Target="../../customXml/item7.xml"/><Relationship Id="rId6" Type="http://schemas.openxmlformats.org/officeDocument/2006/relationships/tags" Target="../tags/tag100.xml"/><Relationship Id="rId11" Type="http://schemas.openxmlformats.org/officeDocument/2006/relationships/image" Target="../media/image5.png"/><Relationship Id="rId5" Type="http://schemas.openxmlformats.org/officeDocument/2006/relationships/tags" Target="../tags/tag99.xml"/><Relationship Id="rId10" Type="http://schemas.openxmlformats.org/officeDocument/2006/relationships/image" Target="../media/image4.png"/><Relationship Id="rId4" Type="http://schemas.openxmlformats.org/officeDocument/2006/relationships/tags" Target="../tags/tag98.xml"/><Relationship Id="rId9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5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customXml" Target="../../customXml/item2.xml"/><Relationship Id="rId6" Type="http://schemas.openxmlformats.org/officeDocument/2006/relationships/tags" Target="../tags/tag106.xml"/><Relationship Id="rId11" Type="http://schemas.openxmlformats.org/officeDocument/2006/relationships/image" Target="../media/image3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customXml" Target="../../customXml/item20.xml"/><Relationship Id="rId6" Type="http://schemas.openxmlformats.org/officeDocument/2006/relationships/tags" Target="../tags/tag114.xml"/><Relationship Id="rId11" Type="http://schemas.openxmlformats.org/officeDocument/2006/relationships/image" Target="../media/image5.png"/><Relationship Id="rId5" Type="http://schemas.openxmlformats.org/officeDocument/2006/relationships/tags" Target="../tags/tag113.xml"/><Relationship Id="rId10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customXml" Target="../../customXml/item11.xml"/><Relationship Id="rId6" Type="http://schemas.openxmlformats.org/officeDocument/2006/relationships/tags" Target="../tags/tag120.xml"/><Relationship Id="rId11" Type="http://schemas.openxmlformats.org/officeDocument/2006/relationships/image" Target="../media/image5.png"/><Relationship Id="rId5" Type="http://schemas.openxmlformats.org/officeDocument/2006/relationships/tags" Target="../tags/tag119.xml"/><Relationship Id="rId10" Type="http://schemas.openxmlformats.org/officeDocument/2006/relationships/image" Target="../media/image4.png"/><Relationship Id="rId4" Type="http://schemas.openxmlformats.org/officeDocument/2006/relationships/tags" Target="../tags/tag118.xml"/><Relationship Id="rId9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customXml" Target="../../customXml/item4.xml"/><Relationship Id="rId6" Type="http://schemas.openxmlformats.org/officeDocument/2006/relationships/tags" Target="../tags/tag126.xml"/><Relationship Id="rId11" Type="http://schemas.openxmlformats.org/officeDocument/2006/relationships/image" Target="../media/image5.png"/><Relationship Id="rId5" Type="http://schemas.openxmlformats.org/officeDocument/2006/relationships/tags" Target="../tags/tag125.xml"/><Relationship Id="rId10" Type="http://schemas.openxmlformats.org/officeDocument/2006/relationships/image" Target="../media/image4.png"/><Relationship Id="rId4" Type="http://schemas.openxmlformats.org/officeDocument/2006/relationships/tags" Target="../tags/tag124.xml"/><Relationship Id="rId9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customXml" Target="../../customXml/item24.xml"/><Relationship Id="rId6" Type="http://schemas.openxmlformats.org/officeDocument/2006/relationships/tags" Target="../tags/tag132.xml"/><Relationship Id="rId11" Type="http://schemas.openxmlformats.org/officeDocument/2006/relationships/image" Target="../media/image5.png"/><Relationship Id="rId5" Type="http://schemas.openxmlformats.org/officeDocument/2006/relationships/tags" Target="../tags/tag131.xml"/><Relationship Id="rId10" Type="http://schemas.openxmlformats.org/officeDocument/2006/relationships/image" Target="../media/image4.png"/><Relationship Id="rId4" Type="http://schemas.openxmlformats.org/officeDocument/2006/relationships/tags" Target="../tags/tag130.xml"/><Relationship Id="rId9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5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4.png"/><Relationship Id="rId2" Type="http://schemas.openxmlformats.org/officeDocument/2006/relationships/tags" Target="../tags/tag134.xml"/><Relationship Id="rId1" Type="http://schemas.openxmlformats.org/officeDocument/2006/relationships/customXml" Target="../../customXml/item18.xml"/><Relationship Id="rId6" Type="http://schemas.openxmlformats.org/officeDocument/2006/relationships/tags" Target="../tags/tag138.xml"/><Relationship Id="rId11" Type="http://schemas.openxmlformats.org/officeDocument/2006/relationships/image" Target="../media/image3.png"/><Relationship Id="rId5" Type="http://schemas.openxmlformats.org/officeDocument/2006/relationships/tags" Target="../tags/tag13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5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4.png"/><Relationship Id="rId2" Type="http://schemas.openxmlformats.org/officeDocument/2006/relationships/tags" Target="../tags/tag142.xml"/><Relationship Id="rId1" Type="http://schemas.openxmlformats.org/officeDocument/2006/relationships/customXml" Target="../../customXml/item15.xml"/><Relationship Id="rId6" Type="http://schemas.openxmlformats.org/officeDocument/2006/relationships/tags" Target="../tags/tag146.xml"/><Relationship Id="rId11" Type="http://schemas.openxmlformats.org/officeDocument/2006/relationships/image" Target="../media/image3.png"/><Relationship Id="rId5" Type="http://schemas.openxmlformats.org/officeDocument/2006/relationships/tags" Target="../tags/tag14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0.xml"/><Relationship Id="rId1" Type="http://schemas.openxmlformats.org/officeDocument/2006/relationships/customXml" Target="../../customXml/item8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bg-BG" smtClean="0"/>
              <a:t>Click to edit Master subtitle style</a:t>
            </a:r>
            <a:endParaRPr lang="bg-BG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F79E729-8121-451A-A045-8234A347D1C7}" type="datetime1">
              <a:rPr lang="bg-BG" smtClean="0"/>
              <a:t>8.6.2011 г.</a:t>
            </a:fld>
            <a:endParaRPr lang="bg-B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316683-8045-4D65-8C50-3BFAFD302C7C}" type="datetime1">
              <a:rPr lang="bg-BG" smtClean="0"/>
              <a:t>8.6.2011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181CE-1985-4F2D-8686-19AAE4C8018E}" type="datetime1">
              <a:rPr lang="bg-BG" smtClean="0"/>
              <a:t>8.6.2011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bg-BG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bg-BG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bg-BG" sz="3200" dirty="0" smtClean="0"/>
              <a:t>Да</a:t>
            </a:r>
            <a:endParaRPr lang="bg-BG" sz="3200" dirty="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bg-BG" sz="3200" dirty="0" smtClean="0"/>
              <a:t>Не</a:t>
            </a:r>
            <a:endParaRPr lang="bg-BG" sz="3200" dirty="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D342F-08D4-444A-B8A6-6103782E01B8}" type="datetime1">
              <a:rPr lang="bg-BG" smtClean="0"/>
              <a:t>8.6.2011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bg-BG" sz="3200" dirty="0" smtClean="0"/>
              <a:t>Да</a:t>
            </a:r>
            <a:endParaRPr lang="bg-BG" sz="3200" dirty="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bg-BG" sz="3200" dirty="0" smtClean="0"/>
              <a:t>Не</a:t>
            </a:r>
            <a:endParaRPr lang="bg-BG" sz="3200" dirty="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CFCF9-3F88-4781-8054-8558849CFB22}" type="datetime1">
              <a:rPr lang="bg-BG" smtClean="0"/>
              <a:t>8.6.2011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4924044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01290-74FE-46D7-B189-DE472B4CC56B}" type="datetime1">
              <a:rPr lang="bg-BG" smtClean="0"/>
              <a:t>8.6.2011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CD12B-9A2C-4054-818C-C0229AE3AC3A}" type="datetime1">
              <a:rPr lang="bg-BG" smtClean="0"/>
              <a:t>8.6.2011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39FD9-5439-49AF-80DF-5CEB342E07F7}" type="datetime1">
              <a:rPr lang="bg-BG" smtClean="0"/>
              <a:t>8.6.2011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A29F9-EB18-4A04-896B-7EFA8C85D039}" type="datetime1">
              <a:rPr lang="bg-BG" smtClean="0"/>
              <a:t>8.6.2011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DE368-1F77-418B-8ABE-47274AFAC21A}" type="datetime1">
              <a:rPr lang="bg-BG" smtClean="0"/>
              <a:t>8.6.2011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C173C-413A-48F5-8807-E311D62FD0C3}" type="datetime1">
              <a:rPr lang="bg-BG" smtClean="0"/>
              <a:t>8.6.2011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EF9B2C5-313B-4E07-AC5A-B676229F7101}" type="datetime1">
              <a:rPr lang="bg-BG" smtClean="0"/>
              <a:t>8.6.2011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ru-RU" smtClean="0"/>
              <a:t>ОУ "Св. Св. Кирил и Методий" с. Зараево</a:t>
            </a: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73A48FE-1AEF-4A14-AE31-AC84ADB21E9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8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3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uzaraevo.schools.officelive.com/" TargetMode="External"/><Relationship Id="rId2" Type="http://schemas.openxmlformats.org/officeDocument/2006/relationships/hyperlink" Target="mailto:iskra5@abv.b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7215238" cy="714356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Monotype Corsiva" pitchFamily="66" charset="0"/>
              </a:rPr>
              <a:t>9 </a:t>
            </a:r>
            <a:r>
              <a:rPr lang="bg-BG" sz="4400" dirty="0" smtClean="0">
                <a:solidFill>
                  <a:srgbClr val="C00000"/>
                </a:solidFill>
                <a:latin typeface="Monotype Corsiva" pitchFamily="66" charset="0"/>
              </a:rPr>
              <a:t>май </a:t>
            </a:r>
            <a:r>
              <a:rPr lang="bg-BG" sz="4400" dirty="0" smtClean="0">
                <a:solidFill>
                  <a:srgbClr val="C00000"/>
                </a:solidFill>
                <a:latin typeface="Monotype Corsiva" pitchFamily="66" charset="0"/>
              </a:rPr>
              <a:t>– Ден на Европа</a:t>
            </a:r>
            <a:endParaRPr lang="bg-BG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37" descr="ev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6776153" cy="40719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01208"/>
            <a:ext cx="4644008" cy="571504"/>
          </a:xfrm>
        </p:spPr>
        <p:txBody>
          <a:bodyPr/>
          <a:lstStyle/>
          <a:p>
            <a:r>
              <a:rPr lang="bg-BG" sz="2400" b="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Познавате ли Европа?</a:t>
            </a:r>
            <a:endParaRPr lang="bg-BG" sz="2400" b="0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5436096" y="6589440"/>
            <a:ext cx="2895600" cy="268560"/>
          </a:xfrm>
        </p:spPr>
        <p:txBody>
          <a:bodyPr/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ОУ "Св. Св.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Кирил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Методий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" с.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Зараево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785794"/>
            <a:ext cx="8190194" cy="759180"/>
          </a:xfrm>
        </p:spPr>
        <p:txBody>
          <a:bodyPr>
            <a:noAutofit/>
          </a:bodyPr>
          <a:lstStyle/>
          <a:p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9. В кой </a:t>
            </a:r>
            <a:r>
              <a:rPr lang="bg-BG" sz="2400" dirty="0" smtClean="0">
                <a:solidFill>
                  <a:srgbClr val="C00000"/>
                </a:solidFill>
                <a:latin typeface="Calibri" pitchFamily="34" charset="0"/>
              </a:rPr>
              <a:t>музей</a:t>
            </a:r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 може да видите картината “</a:t>
            </a:r>
            <a:r>
              <a:rPr lang="bg-BG" sz="2400" dirty="0" smtClean="0">
                <a:solidFill>
                  <a:srgbClr val="C00000"/>
                </a:solidFill>
                <a:latin typeface="Calibri" pitchFamily="34" charset="0"/>
              </a:rPr>
              <a:t>Мона Лиза” </a:t>
            </a:r>
          </a:p>
          <a:p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на </a:t>
            </a:r>
            <a:r>
              <a:rPr lang="bg-BG" sz="2400" dirty="0" smtClean="0">
                <a:solidFill>
                  <a:srgbClr val="C00000"/>
                </a:solidFill>
                <a:latin typeface="Calibri" pitchFamily="34" charset="0"/>
              </a:rPr>
              <a:t>Леонардо да Винчи</a:t>
            </a:r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4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Прадо</a:t>
            </a:r>
            <a:endParaRPr lang="bg-BG" b="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sz="2800" b="0" dirty="0" smtClean="0">
                <a:latin typeface="Calibri" pitchFamily="34" charset="0"/>
              </a:rPr>
              <a:t>Лувъра</a:t>
            </a:r>
            <a:endParaRPr lang="bg-BG" sz="2800" b="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sz="2800" b="0" dirty="0" smtClean="0">
                <a:latin typeface="Calibri" pitchFamily="34" charset="0"/>
              </a:rPr>
              <a:t>Ватикана</a:t>
            </a:r>
            <a:endParaRPr lang="bg-BG" sz="2800" b="0" dirty="0">
              <a:latin typeface="Calibri" pitchFamily="34" charset="0"/>
            </a:endParaRPr>
          </a:p>
        </p:txBody>
      </p:sp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pic>
        <p:nvPicPr>
          <p:cNvPr id="12" name="Picture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11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714356"/>
            <a:ext cx="8047318" cy="759180"/>
          </a:xfrm>
        </p:spPr>
        <p:txBody>
          <a:bodyPr>
            <a:normAutofit/>
          </a:bodyPr>
          <a:lstStyle/>
          <a:p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10. Коя  стара </a:t>
            </a:r>
            <a:r>
              <a:rPr lang="bg-BG" sz="2400" dirty="0" smtClean="0">
                <a:solidFill>
                  <a:srgbClr val="C00000"/>
                </a:solidFill>
                <a:latin typeface="Calibri" pitchFamily="34" charset="0"/>
              </a:rPr>
              <a:t>арена</a:t>
            </a:r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 може да видите в </a:t>
            </a:r>
            <a:r>
              <a:rPr lang="bg-BG" sz="2400" dirty="0" smtClean="0">
                <a:solidFill>
                  <a:srgbClr val="C00000"/>
                </a:solidFill>
                <a:latin typeface="Calibri" pitchFamily="34" charset="0"/>
              </a:rPr>
              <a:t>Рим</a:t>
            </a:r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4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sz="2800" b="0" dirty="0" smtClean="0">
                <a:latin typeface="Calibri" pitchFamily="34" charset="0"/>
              </a:rPr>
              <a:t>Колизеума</a:t>
            </a:r>
            <a:endParaRPr lang="bg-BG" sz="2800" b="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sz="2800" b="0" dirty="0" smtClean="0">
                <a:latin typeface="Calibri" pitchFamily="34" charset="0"/>
              </a:rPr>
              <a:t>Акропола</a:t>
            </a:r>
            <a:endParaRPr lang="bg-BG" sz="2800" b="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sz="2800" b="0" dirty="0" smtClean="0">
                <a:latin typeface="Calibri" pitchFamily="34" charset="0"/>
              </a:rPr>
              <a:t>Ватикана</a:t>
            </a:r>
            <a:endParaRPr lang="bg-BG" sz="2800" b="0" dirty="0">
              <a:latin typeface="Calibri" pitchFamily="34" charset="0"/>
            </a:endParaRPr>
          </a:p>
        </p:txBody>
      </p:sp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pic>
        <p:nvPicPr>
          <p:cNvPr id="12" name="Picture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429000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571480"/>
            <a:ext cx="8833104" cy="759180"/>
          </a:xfrm>
        </p:spPr>
        <p:txBody>
          <a:bodyPr>
            <a:normAutofit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11. Коя е най-дългата река в Европа?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dirty="0" smtClean="0"/>
              <a:t>Волга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dirty="0" smtClean="0"/>
              <a:t>Дунав</a:t>
            </a:r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/>
              <a:t>Темза</a:t>
            </a:r>
            <a:endParaRPr lang="bg-BG" dirty="0"/>
          </a:p>
        </p:txBody>
      </p:sp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000240"/>
            <a:ext cx="5242681" cy="3857652"/>
          </a:xfrm>
          <a:prstGeom prst="rect">
            <a:avLst/>
          </a:prstGeom>
        </p:spPr>
      </p:pic>
      <p:pic>
        <p:nvPicPr>
          <p:cNvPr id="15" name="Picture 1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sp>
        <p:nvSpPr>
          <p:cNvPr id="11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57166"/>
            <a:ext cx="7332906" cy="759180"/>
          </a:xfrm>
        </p:spPr>
        <p:txBody>
          <a:bodyPr>
            <a:normAutofit/>
          </a:bodyPr>
          <a:lstStyle/>
          <a:p>
            <a:r>
              <a:rPr lang="bg-BG" sz="2400" b="0" u="sng" dirty="0" smtClean="0">
                <a:solidFill>
                  <a:srgbClr val="C00000"/>
                </a:solidFill>
                <a:latin typeface="Calibri" pitchFamily="34" charset="0"/>
              </a:rPr>
              <a:t>12 . Към </a:t>
            </a:r>
            <a:r>
              <a:rPr lang="bg-BG" sz="2400" b="0" i="1" u="sng" dirty="0" smtClean="0">
                <a:solidFill>
                  <a:srgbClr val="C00000"/>
                </a:solidFill>
                <a:latin typeface="Calibri" pitchFamily="34" charset="0"/>
              </a:rPr>
              <a:t>германската</a:t>
            </a:r>
            <a:r>
              <a:rPr lang="bg-BG" sz="2400" b="0" u="sng" dirty="0" smtClean="0">
                <a:solidFill>
                  <a:srgbClr val="C00000"/>
                </a:solidFill>
                <a:latin typeface="Calibri" pitchFamily="34" charset="0"/>
              </a:rPr>
              <a:t> езикова група се отнасят:</a:t>
            </a:r>
            <a:endParaRPr lang="bg-BG" sz="2400" b="0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поляците</a:t>
            </a:r>
            <a:endParaRPr lang="bg-BG" b="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французите</a:t>
            </a:r>
            <a:endParaRPr lang="bg-BG" b="0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австрийците</a:t>
            </a:r>
            <a:endParaRPr lang="bg-BG" b="0" dirty="0">
              <a:latin typeface="Calibri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испанците</a:t>
            </a:r>
            <a:endParaRPr lang="bg-BG" b="0" dirty="0">
              <a:latin typeface="Calibri" pitchFamily="34" charset="0"/>
            </a:endParaRPr>
          </a:p>
        </p:txBody>
      </p:sp>
      <p:pic>
        <p:nvPicPr>
          <p:cNvPr id="12" name="Picture 11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071678"/>
            <a:ext cx="4757248" cy="3500462"/>
          </a:xfrm>
          <a:prstGeom prst="rect">
            <a:avLst/>
          </a:prstGeom>
        </p:spPr>
      </p:pic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sp>
        <p:nvSpPr>
          <p:cNvPr id="13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C90019764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1064142" cy="16454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404664"/>
            <a:ext cx="8833104" cy="75918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C00000"/>
                </a:solidFill>
                <a:latin typeface="Calibri" pitchFamily="34" charset="0"/>
              </a:rPr>
              <a:t>13. В </a:t>
            </a:r>
            <a:r>
              <a:rPr lang="ru-RU" sz="2400" b="0" dirty="0">
                <a:solidFill>
                  <a:srgbClr val="C00000"/>
                </a:solidFill>
                <a:latin typeface="Calibri" pitchFamily="34" charset="0"/>
              </a:rPr>
              <a:t>коя от изброените двойки </a:t>
            </a:r>
            <a:endParaRPr lang="ru-RU" sz="2400" b="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0" dirty="0" smtClean="0">
                <a:solidFill>
                  <a:srgbClr val="C00000"/>
                </a:solidFill>
                <a:latin typeface="Calibri" pitchFamily="34" charset="0"/>
              </a:rPr>
              <a:t>„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</a:rPr>
              <a:t>държава -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столица</a:t>
            </a:r>
            <a:r>
              <a:rPr lang="ru-RU" sz="2400" b="0" dirty="0" smtClean="0">
                <a:solidFill>
                  <a:srgbClr val="C00000"/>
                </a:solidFill>
                <a:latin typeface="Calibri" pitchFamily="34" charset="0"/>
              </a:rPr>
              <a:t>” е </a:t>
            </a:r>
            <a:r>
              <a:rPr lang="ru-RU" sz="2400" b="0" dirty="0">
                <a:solidFill>
                  <a:srgbClr val="C00000"/>
                </a:solidFill>
                <a:latin typeface="Calibri" pitchFamily="34" charset="0"/>
              </a:rPr>
              <a:t>допусната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</a:rPr>
              <a:t>грешка</a:t>
            </a:r>
            <a:r>
              <a:rPr lang="ru-RU" sz="2400" b="0" dirty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4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2400" b="0" dirty="0">
                <a:latin typeface="Calibri" pitchFamily="34" charset="0"/>
              </a:rPr>
              <a:t>Португалия - Лисабон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2400" b="0" dirty="0" smtClean="0">
                <a:latin typeface="Calibri" pitchFamily="34" charset="0"/>
              </a:rPr>
              <a:t>   Холандия - Атина</a:t>
            </a:r>
            <a:endParaRPr lang="bg-BG" sz="2400" b="0" dirty="0">
              <a:latin typeface="Calibri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331640" y="3717032"/>
            <a:ext cx="7388352" cy="1215923"/>
          </a:xfrm>
        </p:spPr>
        <p:txBody>
          <a:bodyPr>
            <a:normAutofit/>
          </a:bodyPr>
          <a:lstStyle/>
          <a:p>
            <a:r>
              <a:rPr lang="bg-BG" sz="2400" b="0" dirty="0" smtClean="0">
                <a:latin typeface="Calibri" pitchFamily="34" charset="0"/>
              </a:rPr>
              <a:t>Великобритания - Лондон</a:t>
            </a:r>
            <a:endParaRPr lang="bg-BG" sz="2400" b="0" dirty="0">
              <a:latin typeface="Calibri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bg-BG" sz="2400" b="0" dirty="0">
                <a:latin typeface="Calibri" pitchFamily="34" charset="0"/>
              </a:rPr>
              <a:t>Франция - Париж</a:t>
            </a:r>
          </a:p>
        </p:txBody>
      </p:sp>
      <p:pic>
        <p:nvPicPr>
          <p:cNvPr id="19" name="Picture 18" descr="MC900199094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571612"/>
            <a:ext cx="1597277" cy="1214446"/>
          </a:xfrm>
          <a:prstGeom prst="rect">
            <a:avLst/>
          </a:prstGeom>
        </p:spPr>
      </p:pic>
      <p:pic>
        <p:nvPicPr>
          <p:cNvPr id="20" name="Picture 19" descr="MC900198297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357430"/>
            <a:ext cx="1928826" cy="14632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429132"/>
            <a:ext cx="1714496" cy="13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Картина 15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sp>
        <p:nvSpPr>
          <p:cNvPr id="18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bg-BG" b="0" dirty="0" smtClean="0">
                <a:solidFill>
                  <a:srgbClr val="C00000"/>
                </a:solidFill>
                <a:latin typeface="Calibri" pitchFamily="34" charset="0"/>
              </a:rPr>
              <a:t>14. Брюксел е столица на:</a:t>
            </a:r>
            <a:endParaRPr lang="bg-BG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dirty="0" smtClean="0"/>
              <a:t>Дания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dirty="0" smtClean="0"/>
              <a:t>Белгия</a:t>
            </a:r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/>
              <a:t>Германия</a:t>
            </a:r>
            <a:endParaRPr lang="bg-BG" dirty="0"/>
          </a:p>
        </p:txBody>
      </p:sp>
      <p:pic>
        <p:nvPicPr>
          <p:cNvPr id="13" name="Picture 12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071678"/>
            <a:ext cx="4757248" cy="3500462"/>
          </a:xfrm>
          <a:prstGeom prst="rect">
            <a:avLst/>
          </a:prstGeom>
        </p:spPr>
      </p:pic>
      <p:pic>
        <p:nvPicPr>
          <p:cNvPr id="15" name="Picture 1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10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571480"/>
            <a:ext cx="8833104" cy="75918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15. Холандия</a:t>
            </a:r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 е известна с: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2800" b="0" dirty="0">
                <a:latin typeface="Calibri" pitchFamily="34" charset="0"/>
              </a:rPr>
              <a:t>планините си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2800" b="0" dirty="0">
                <a:latin typeface="Calibri" pitchFamily="34" charset="0"/>
              </a:rPr>
              <a:t>Тауър Бридж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sz="2800" b="0" dirty="0">
                <a:latin typeface="Calibri" pitchFamily="34" charset="0"/>
              </a:rPr>
              <a:t>л</a:t>
            </a:r>
            <a:r>
              <a:rPr lang="bg-BG" sz="2800" b="0" dirty="0" smtClean="0">
                <a:latin typeface="Calibri" pitchFamily="34" charset="0"/>
              </a:rPr>
              <a:t>алетата си</a:t>
            </a:r>
            <a:endParaRPr lang="bg-BG" sz="2800" b="0" dirty="0">
              <a:latin typeface="Calibri" pitchFamily="34" charset="0"/>
            </a:endParaRPr>
          </a:p>
        </p:txBody>
      </p:sp>
      <p:pic>
        <p:nvPicPr>
          <p:cNvPr id="11" name="Picture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3" name="Picture 12" descr="euro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071678"/>
            <a:ext cx="4757248" cy="3500462"/>
          </a:xfrm>
          <a:prstGeom prst="rect">
            <a:avLst/>
          </a:prstGeom>
        </p:spPr>
      </p:pic>
      <p:sp>
        <p:nvSpPr>
          <p:cNvPr id="10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10896" y="500042"/>
            <a:ext cx="7690128" cy="759180"/>
          </a:xfrm>
        </p:spPr>
        <p:txBody>
          <a:bodyPr>
            <a:normAutofit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16. Къде може да видите Биг Бен</a:t>
            </a:r>
            <a:r>
              <a:rPr lang="en-US" sz="2800" b="0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 rot="5400000">
            <a:off x="2315236" y="3828376"/>
            <a:ext cx="819885" cy="1735646"/>
          </a:xfrm>
        </p:spPr>
        <p:txBody>
          <a:bodyPr/>
          <a:lstStyle/>
          <a:p>
            <a:r>
              <a:rPr lang="bg-BG" dirty="0" smtClean="0"/>
              <a:t>Лондон</a:t>
            </a:r>
            <a:endParaRPr lang="bg-BG" dirty="0"/>
          </a:p>
        </p:txBody>
      </p:sp>
      <p:sp>
        <p:nvSpPr>
          <p:cNvPr id="19" name="Content Placeholder 14"/>
          <p:cNvSpPr txBox="1">
            <a:spLocks/>
          </p:cNvSpPr>
          <p:nvPr/>
        </p:nvSpPr>
        <p:spPr>
          <a:xfrm rot="5400000">
            <a:off x="6376635" y="3553191"/>
            <a:ext cx="819885" cy="2286016"/>
          </a:xfrm>
          <a:prstGeom prst="rect">
            <a:avLst/>
          </a:prstGeom>
        </p:spPr>
        <p:txBody>
          <a:bodyPr vert="vert270" wrap="square" lIns="19941" tIns="109453" rIns="19941" bIns="109453" anchor="ctr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Амстердам</a:t>
            </a:r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1"/>
          </p:nvPr>
        </p:nvSpPr>
        <p:spPr>
          <a:xfrm rot="5400000">
            <a:off x="4172624" y="3828376"/>
            <a:ext cx="819885" cy="1735646"/>
          </a:xfrm>
        </p:spPr>
        <p:txBody>
          <a:bodyPr/>
          <a:lstStyle/>
          <a:p>
            <a:pPr algn="ctr"/>
            <a:r>
              <a:rPr lang="bg-BG" dirty="0" smtClean="0"/>
              <a:t>Париж</a:t>
            </a:r>
            <a:endParaRPr lang="bg-BG" dirty="0"/>
          </a:p>
        </p:txBody>
      </p:sp>
      <p:pic>
        <p:nvPicPr>
          <p:cNvPr id="24" name="Picture 2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66695" y="4924044"/>
            <a:ext cx="857250" cy="857250"/>
          </a:xfrm>
          <a:prstGeom prst="rect">
            <a:avLst/>
          </a:prstGeom>
        </p:spPr>
      </p:pic>
      <p:pic>
        <p:nvPicPr>
          <p:cNvPr id="8" name="Picture 7" descr="euro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142984"/>
            <a:ext cx="4500594" cy="3311612"/>
          </a:xfrm>
          <a:prstGeom prst="rect">
            <a:avLst/>
          </a:prstGeom>
        </p:spPr>
      </p:pic>
      <p:pic>
        <p:nvPicPr>
          <p:cNvPr id="22" name="Picture 21" descr="MC900198298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000240"/>
            <a:ext cx="1378871" cy="2013731"/>
          </a:xfrm>
          <a:prstGeom prst="rect">
            <a:avLst/>
          </a:prstGeom>
        </p:spPr>
      </p:pic>
      <p:sp>
        <p:nvSpPr>
          <p:cNvPr id="9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500042"/>
            <a:ext cx="8833104" cy="759180"/>
          </a:xfrm>
        </p:spPr>
        <p:txBody>
          <a:bodyPr>
            <a:normAutofit fontScale="85000" lnSpcReduction="20000"/>
          </a:bodyPr>
          <a:lstStyle/>
          <a:p>
            <a:r>
              <a:rPr lang="bg-BG" sz="2800" b="0" dirty="0" smtClean="0">
                <a:latin typeface="Comic Sans MS" pitchFamily="66" charset="0"/>
              </a:rPr>
              <a:t>Свържете националния флаг</a:t>
            </a:r>
          </a:p>
          <a:p>
            <a:r>
              <a:rPr lang="bg-BG" sz="2800" b="0" dirty="0" smtClean="0">
                <a:latin typeface="Comic Sans MS" pitchFamily="66" charset="0"/>
              </a:rPr>
              <a:t> със съответната страна</a:t>
            </a:r>
            <a:endParaRPr lang="bg-BG" sz="2800" b="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43504" y="5072074"/>
            <a:ext cx="1428760" cy="64294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Великобритания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00430" y="5072074"/>
            <a:ext cx="1500198" cy="6429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България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928794" y="5072074"/>
            <a:ext cx="1500198" cy="6429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Холандия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715140" y="5072074"/>
            <a:ext cx="1500198" cy="64294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Франция</a:t>
            </a:r>
          </a:p>
        </p:txBody>
      </p:sp>
      <p:pic>
        <p:nvPicPr>
          <p:cNvPr id="15" name="Picture 14" descr="MC900015886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31042"/>
            <a:ext cx="1428760" cy="968430"/>
          </a:xfrm>
          <a:prstGeom prst="rect">
            <a:avLst/>
          </a:prstGeom>
        </p:spPr>
      </p:pic>
      <p:pic>
        <p:nvPicPr>
          <p:cNvPr id="16" name="Picture 15" descr="MC900015890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785926"/>
            <a:ext cx="1340048" cy="969868"/>
          </a:xfrm>
          <a:prstGeom prst="rect">
            <a:avLst/>
          </a:prstGeom>
        </p:spPr>
      </p:pic>
      <p:pic>
        <p:nvPicPr>
          <p:cNvPr id="17" name="Picture 16" descr="MC90001590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762369"/>
            <a:ext cx="1357321" cy="958642"/>
          </a:xfrm>
          <a:prstGeom prst="rect">
            <a:avLst/>
          </a:prstGeom>
        </p:spPr>
      </p:pic>
      <p:pic>
        <p:nvPicPr>
          <p:cNvPr id="18" name="Picture 17" descr="MC900015916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1714488"/>
            <a:ext cx="1357321" cy="953491"/>
          </a:xfrm>
          <a:prstGeom prst="rect">
            <a:avLst/>
          </a:prstGeom>
        </p:spPr>
      </p:pic>
      <p:pic>
        <p:nvPicPr>
          <p:cNvPr id="19" name="Picture 18" descr="MC9004314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40" y="5429240"/>
            <a:ext cx="1428760" cy="1428760"/>
          </a:xfrm>
          <a:prstGeom prst="rect">
            <a:avLst/>
          </a:prstGeom>
        </p:spPr>
      </p:pic>
      <p:sp>
        <p:nvSpPr>
          <p:cNvPr id="14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3501008"/>
            <a:ext cx="4608512" cy="172819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Comic Sans MS" pitchFamily="66" charset="0"/>
              </a:rPr>
              <a:t>Искра </a:t>
            </a:r>
            <a:r>
              <a:rPr lang="ru-RU" sz="1800" dirty="0" err="1" smtClean="0">
                <a:latin typeface="Comic Sans MS" pitchFamily="66" charset="0"/>
              </a:rPr>
              <a:t>Петкова</a:t>
            </a:r>
            <a:endParaRPr lang="en-US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en-US" sz="1800" dirty="0" smtClean="0">
                <a:latin typeface="Comic Sans MS" pitchFamily="66" charset="0"/>
              </a:rPr>
              <a:t>E-mail:</a:t>
            </a:r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  <a:hlinkClick r:id="rId2"/>
              </a:rPr>
              <a:t>iskra5@abv.bg</a:t>
            </a:r>
            <a:endParaRPr lang="en-US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  <a:hlinkClick r:id="rId3"/>
              </a:rPr>
              <a:t>ОУ "Св. Св.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  <a:hlinkClick r:id="rId3"/>
              </a:rPr>
              <a:t>Кирил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  <a:hlinkClick r:id="rId3"/>
              </a:rPr>
              <a:t> и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  <a:hlinkClick r:id="rId3"/>
              </a:rPr>
              <a:t>Методий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  <a:hlinkClick r:id="rId3"/>
              </a:rPr>
              <a:t>"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1800" dirty="0" smtClean="0">
                <a:latin typeface="Comic Sans MS" pitchFamily="66" charset="0"/>
              </a:rPr>
              <a:t>с. </a:t>
            </a:r>
            <a:r>
              <a:rPr lang="ru-RU" sz="1800" dirty="0" err="1" smtClean="0">
                <a:latin typeface="Comic Sans MS" pitchFamily="66" charset="0"/>
              </a:rPr>
              <a:t>Зараево</a:t>
            </a:r>
            <a:r>
              <a:rPr lang="ru-RU" sz="1800" dirty="0" smtClean="0">
                <a:latin typeface="Comic Sans MS" pitchFamily="66" charset="0"/>
              </a:rPr>
              <a:t>, обл. </a:t>
            </a:r>
            <a:r>
              <a:rPr lang="ru-RU" sz="1800" dirty="0" err="1" smtClean="0">
                <a:latin typeface="Comic Sans MS" pitchFamily="66" charset="0"/>
              </a:rPr>
              <a:t>Търговище</a:t>
            </a:r>
            <a:endParaRPr lang="bg-BG" sz="1800" dirty="0" smtClean="0">
              <a:latin typeface="Comic Sans MS" pitchFamily="66" charset="0"/>
            </a:endParaRPr>
          </a:p>
          <a:p>
            <a:pPr>
              <a:defRPr/>
            </a:pPr>
            <a:endParaRPr lang="bg-BG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Картина 2" descr="10028-Clipart-Picture-Of-A-Computer-Mouse-Mascot-Cartoon-Character-Peeking-Around-A-Corn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1" r="7441"/>
          <a:stretch>
            <a:fillRect/>
          </a:stretch>
        </p:blipFill>
        <p:spPr>
          <a:xfrm>
            <a:off x="1187624" y="3081156"/>
            <a:ext cx="1902470" cy="2220285"/>
          </a:xfrm>
          <a:prstGeom prst="rect">
            <a:avLst/>
          </a:prstGeom>
        </p:spPr>
      </p:pic>
      <p:sp>
        <p:nvSpPr>
          <p:cNvPr id="4" name="Облаковидно изнесено означение 3"/>
          <p:cNvSpPr/>
          <p:nvPr/>
        </p:nvSpPr>
        <p:spPr>
          <a:xfrm>
            <a:off x="3779912" y="692696"/>
            <a:ext cx="3312368" cy="1872208"/>
          </a:xfrm>
          <a:prstGeom prst="cloudCallout">
            <a:avLst>
              <a:gd name="adj1" fmla="val -73301"/>
              <a:gd name="adj2" fmla="val 783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067944" y="1196752"/>
            <a:ext cx="27860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</a:t>
            </a:r>
            <a:endParaRPr lang="bg-BG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10896" y="785794"/>
            <a:ext cx="8833104" cy="759180"/>
          </a:xfrm>
        </p:spPr>
        <p:txBody>
          <a:bodyPr>
            <a:noAutofit/>
          </a:bodyPr>
          <a:lstStyle/>
          <a:p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1. Вярно ли е, че звездите </a:t>
            </a:r>
            <a:r>
              <a:rPr lang="bg-BG" sz="2400" b="0" dirty="0">
                <a:solidFill>
                  <a:srgbClr val="C00000"/>
                </a:solidFill>
                <a:latin typeface="Calibri" pitchFamily="34" charset="0"/>
              </a:rPr>
              <a:t>на флага на </a:t>
            </a:r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ЕС </a:t>
            </a:r>
          </a:p>
          <a:p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съответстват </a:t>
            </a:r>
            <a:r>
              <a:rPr lang="bg-BG" sz="2400" b="0" dirty="0">
                <a:solidFill>
                  <a:srgbClr val="C00000"/>
                </a:solidFill>
                <a:latin typeface="Calibri" pitchFamily="34" charset="0"/>
              </a:rPr>
              <a:t>на броя на държавите </a:t>
            </a:r>
            <a:r>
              <a:rPr lang="bg-BG" sz="2400" b="0" dirty="0" smtClean="0">
                <a:solidFill>
                  <a:srgbClr val="C00000"/>
                </a:solidFill>
                <a:latin typeface="Calibri" pitchFamily="34" charset="0"/>
              </a:rPr>
              <a:t>членки?</a:t>
            </a:r>
            <a:endParaRPr lang="bg-BG" sz="24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4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643050"/>
            <a:ext cx="6232966" cy="4586320"/>
          </a:xfrm>
          <a:prstGeom prst="rect">
            <a:avLst/>
          </a:prstGeom>
        </p:spPr>
      </p:pic>
      <p:pic>
        <p:nvPicPr>
          <p:cNvPr id="6" name="Picture 5" descr="eu-bg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52500" cy="952500"/>
          </a:xfrm>
          <a:prstGeom prst="rect">
            <a:avLst/>
          </a:prstGeom>
        </p:spPr>
      </p:pic>
      <p:pic>
        <p:nvPicPr>
          <p:cNvPr id="8" name="Picture 7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  <p:sp>
        <p:nvSpPr>
          <p:cNvPr id="7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2918"/>
            <a:ext cx="8833104" cy="759180"/>
          </a:xfrm>
        </p:spPr>
        <p:txBody>
          <a:bodyPr/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2. Колко</a:t>
            </a:r>
            <a:r>
              <a:rPr lang="bg-BG" b="0" dirty="0" smtClean="0">
                <a:solidFill>
                  <a:srgbClr val="C00000"/>
                </a:solidFill>
                <a:latin typeface="Calibri" pitchFamily="34" charset="0"/>
              </a:rPr>
              <a:t> са страните членки на ЕС ?</a:t>
            </a:r>
            <a:endParaRPr lang="bg-BG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dirty="0" smtClean="0"/>
              <a:t>23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dirty="0" smtClean="0"/>
              <a:t>27</a:t>
            </a:r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/>
              <a:t>20</a:t>
            </a:r>
            <a:endParaRPr lang="bg-BG" dirty="0"/>
          </a:p>
        </p:txBody>
      </p:sp>
      <p:pic>
        <p:nvPicPr>
          <p:cNvPr id="10" name="Picture 9" descr="eu-bg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2500" cy="952500"/>
          </a:xfrm>
          <a:prstGeom prst="rect">
            <a:avLst/>
          </a:prstGeom>
        </p:spPr>
      </p:pic>
      <p:pic>
        <p:nvPicPr>
          <p:cNvPr id="11" name="Picture 10" descr="euro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1643050"/>
            <a:ext cx="6232966" cy="4586320"/>
          </a:xfrm>
          <a:prstGeom prst="rect">
            <a:avLst/>
          </a:prstGeom>
        </p:spPr>
      </p:pic>
      <p:pic>
        <p:nvPicPr>
          <p:cNvPr id="13" name="Picture 1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12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428604"/>
            <a:ext cx="7858148" cy="759180"/>
          </a:xfrm>
        </p:spPr>
        <p:txBody>
          <a:bodyPr>
            <a:noAutofit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3. Колко са официалните езици в ЕС?  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dirty="0" smtClean="0"/>
              <a:t>23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dirty="0" smtClean="0"/>
              <a:t>27</a:t>
            </a:r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/>
              <a:t>30</a:t>
            </a:r>
            <a:endParaRPr lang="bg-BG" dirty="0"/>
          </a:p>
        </p:txBody>
      </p:sp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643050"/>
            <a:ext cx="6232966" cy="4586320"/>
          </a:xfrm>
          <a:prstGeom prst="rect">
            <a:avLst/>
          </a:prstGeom>
        </p:spPr>
      </p:pic>
      <p:pic>
        <p:nvPicPr>
          <p:cNvPr id="11" name="Picture 10" descr="eu-bg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52500" cy="952500"/>
          </a:xfrm>
          <a:prstGeom prst="rect">
            <a:avLst/>
          </a:prstGeom>
        </p:spPr>
      </p:pic>
      <p:pic>
        <p:nvPicPr>
          <p:cNvPr id="13" name="Picture 1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sp>
        <p:nvSpPr>
          <p:cNvPr id="12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785794"/>
            <a:ext cx="8286776" cy="759180"/>
          </a:xfrm>
        </p:spPr>
        <p:txBody>
          <a:bodyPr>
            <a:noAutofit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4. Какъв по националност е </a:t>
            </a:r>
            <a:r>
              <a:rPr lang="bg-BG" sz="2800" b="0" i="1" dirty="0" smtClean="0">
                <a:solidFill>
                  <a:srgbClr val="C00000"/>
                </a:solidFill>
                <a:latin typeface="Calibri" pitchFamily="34" charset="0"/>
              </a:rPr>
              <a:t>художникът Ван Гог</a:t>
            </a:r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sz="2800" dirty="0" smtClean="0">
                <a:latin typeface="Calibri" pitchFamily="34" charset="0"/>
              </a:rPr>
              <a:t>Французин</a:t>
            </a:r>
            <a:endParaRPr lang="bg-BG" sz="28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sz="2800" dirty="0" smtClean="0">
                <a:latin typeface="Calibri" pitchFamily="34" charset="0"/>
              </a:rPr>
              <a:t>Холандец </a:t>
            </a:r>
            <a:endParaRPr lang="bg-BG" sz="28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sz="2800" dirty="0" smtClean="0">
                <a:latin typeface="Calibri" pitchFamily="34" charset="0"/>
              </a:rPr>
              <a:t>Швед </a:t>
            </a:r>
            <a:endParaRPr lang="bg-BG" sz="2800" dirty="0">
              <a:latin typeface="Calibri" pitchFamily="34" charset="0"/>
            </a:endParaRPr>
          </a:p>
        </p:txBody>
      </p:sp>
      <p:pic>
        <p:nvPicPr>
          <p:cNvPr id="12" name="Picture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11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85720" y="785794"/>
            <a:ext cx="7904442" cy="759180"/>
          </a:xfrm>
        </p:spPr>
        <p:txBody>
          <a:bodyPr>
            <a:noAutofit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5. Този град, известен с музиката си, </a:t>
            </a:r>
          </a:p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е </a:t>
            </a:r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столица</a:t>
            </a:r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 на </a:t>
            </a:r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Австрия.</a:t>
            </a:r>
            <a:endParaRPr lang="bg-BG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Вилнюс</a:t>
            </a:r>
            <a:endParaRPr lang="bg-BG" b="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Варшава</a:t>
            </a:r>
            <a:endParaRPr lang="bg-BG" b="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Виена</a:t>
            </a:r>
            <a:endParaRPr lang="bg-BG" b="0" dirty="0">
              <a:latin typeface="Calibri" pitchFamily="34" charset="0"/>
            </a:endParaRPr>
          </a:p>
        </p:txBody>
      </p:sp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pic>
        <p:nvPicPr>
          <p:cNvPr id="12" name="Picture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sp>
        <p:nvSpPr>
          <p:cNvPr id="11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785794"/>
            <a:ext cx="8833104" cy="759180"/>
          </a:xfrm>
        </p:spPr>
        <p:txBody>
          <a:bodyPr>
            <a:normAutofit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6. Каква е паричната единица във </a:t>
            </a:r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Франция</a:t>
            </a:r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b="0" dirty="0"/>
              <a:t>ф</a:t>
            </a:r>
            <a:r>
              <a:rPr lang="bg-BG" b="0" dirty="0" smtClean="0"/>
              <a:t>ранк</a:t>
            </a:r>
            <a:endParaRPr lang="bg-BG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b="0" dirty="0" smtClean="0"/>
              <a:t>паунд</a:t>
            </a:r>
            <a:endParaRPr lang="bg-BG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b="0" dirty="0" smtClean="0"/>
              <a:t>евро</a:t>
            </a:r>
            <a:endParaRPr lang="bg-BG" b="0" dirty="0"/>
          </a:p>
        </p:txBody>
      </p:sp>
      <p:pic>
        <p:nvPicPr>
          <p:cNvPr id="10" name="Picture 9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pic>
        <p:nvPicPr>
          <p:cNvPr id="12" name="Picture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sp>
        <p:nvSpPr>
          <p:cNvPr id="11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714356"/>
            <a:ext cx="7975880" cy="7591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7. Символът </a:t>
            </a:r>
            <a:r>
              <a:rPr lang="bg-BG" sz="2800" b="0" dirty="0">
                <a:solidFill>
                  <a:srgbClr val="C00000"/>
                </a:solidFill>
                <a:latin typeface="Calibri" pitchFamily="34" charset="0"/>
              </a:rPr>
              <a:t>за единната </a:t>
            </a:r>
            <a:r>
              <a:rPr lang="bg-BG" sz="2800" dirty="0">
                <a:solidFill>
                  <a:srgbClr val="C00000"/>
                </a:solidFill>
                <a:latin typeface="Calibri" pitchFamily="34" charset="0"/>
              </a:rPr>
              <a:t>европейска валута (€</a:t>
            </a:r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) </a:t>
            </a:r>
          </a:p>
          <a:p>
            <a:pPr algn="l"/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е свързан с: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2800" b="0" dirty="0" smtClean="0">
                <a:latin typeface="Calibri" pitchFamily="34" charset="0"/>
              </a:rPr>
              <a:t>гърците</a:t>
            </a:r>
            <a:endParaRPr lang="bg-BG" sz="2800" b="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2800" b="0" dirty="0" smtClean="0">
                <a:latin typeface="Calibri" pitchFamily="34" charset="0"/>
              </a:rPr>
              <a:t>римляните</a:t>
            </a:r>
            <a:endParaRPr lang="bg-BG" sz="2800" b="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b="0" dirty="0" smtClean="0">
                <a:latin typeface="Calibri" pitchFamily="34" charset="0"/>
              </a:rPr>
              <a:t>галите</a:t>
            </a:r>
            <a:endParaRPr lang="bg-BG" b="0" dirty="0">
              <a:latin typeface="Calibri" pitchFamily="34" charset="0"/>
            </a:endParaRPr>
          </a:p>
        </p:txBody>
      </p:sp>
      <p:pic>
        <p:nvPicPr>
          <p:cNvPr id="11" name="Picture 10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pic>
        <p:nvPicPr>
          <p:cNvPr id="13" name="Picture 1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sp>
        <p:nvSpPr>
          <p:cNvPr id="10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71472" y="857232"/>
            <a:ext cx="7429520" cy="759180"/>
          </a:xfrm>
        </p:spPr>
        <p:txBody>
          <a:bodyPr>
            <a:normAutofit fontScale="85000" lnSpcReduction="20000"/>
          </a:bodyPr>
          <a:lstStyle/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8. Вярно ли е, че</a:t>
            </a:r>
          </a:p>
          <a:p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еврото</a:t>
            </a:r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bg-BG" sz="2800" b="0" dirty="0">
                <a:solidFill>
                  <a:srgbClr val="C00000"/>
                </a:solidFill>
                <a:latin typeface="Calibri" pitchFamily="34" charset="0"/>
              </a:rPr>
              <a:t>се използва и в страни </a:t>
            </a:r>
            <a:r>
              <a:rPr lang="bg-BG" sz="2800" dirty="0">
                <a:solidFill>
                  <a:srgbClr val="C00000"/>
                </a:solidFill>
                <a:latin typeface="Calibri" pitchFamily="34" charset="0"/>
              </a:rPr>
              <a:t>извън </a:t>
            </a:r>
            <a:r>
              <a:rPr lang="bg-BG" sz="2800" dirty="0" smtClean="0">
                <a:solidFill>
                  <a:srgbClr val="C00000"/>
                </a:solidFill>
                <a:latin typeface="Calibri" pitchFamily="34" charset="0"/>
              </a:rPr>
              <a:t>ЕС</a:t>
            </a:r>
            <a:r>
              <a:rPr lang="bg-BG" sz="2800" b="0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bg-BG" sz="2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2" name="Picture 11" descr="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00240"/>
            <a:ext cx="5242681" cy="3857652"/>
          </a:xfrm>
          <a:prstGeom prst="rect">
            <a:avLst/>
          </a:prstGeom>
        </p:spPr>
      </p:pic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sp>
        <p:nvSpPr>
          <p:cNvPr id="5" name="Контейнер за долния колонтитул 4"/>
          <p:cNvSpPr txBox="1">
            <a:spLocks/>
          </p:cNvSpPr>
          <p:nvPr/>
        </p:nvSpPr>
        <p:spPr>
          <a:xfrm>
            <a:off x="3275856" y="6381328"/>
            <a:ext cx="36004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ОУ "Св. Св.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Кирил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Методий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"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Зараево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2"/>
  <p:tag name="CHOICESCOUNT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heme/theme1.xml><?xml version="1.0" encoding="utf-8"?>
<a:theme xmlns:a="http://schemas.openxmlformats.org/drawingml/2006/main" name="Photo journal design template">
  <a:themeElements>
    <a:clrScheme name="По избор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FF0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3</ChoicesCount>
  <Orientation>Left</Orientation>
</Layout>
</file>

<file path=customXml/item10.xml><?xml version="1.0" encoding="utf-8"?>
<Layout>
  <Type>MultipleChoice</Type>
  <ChoicesCount>4</ChoicesCount>
  <Orientation>Left</Orientation>
</Layout>
</file>

<file path=customXml/item11.xml><?xml version="1.0" encoding="utf-8"?>
<Layout>
  <Type>MultipleChoice</Type>
  <ChoicesCount>3</ChoicesCount>
  <Orientation>Left</Orientation>
</Layout>
</file>

<file path=customXml/item12.xml><?xml version="1.0" encoding="utf-8"?>
<Layout>
  <Type>MultipleChoice</Type>
  <ChoicesCount>3</ChoicesCount>
  <Orientation>Left</Orientation>
</Layout>
</file>

<file path=customXml/item13.xml><?xml version="1.0" encoding="utf-8"?>
<Layout>
  <Type>MultipleChoice</Type>
  <ChoicesCount>3</ChoicesCount>
  <Orientation>Left</Orientation>
</Layout>
</file>

<file path=customXml/item14.xml><?xml version="1.0" encoding="utf-8"?>
<Layout>
  <Type>MultipleChoice</Type>
  <ChoicesCount>3</ChoicesCount>
  <Orientation>Left</Orientation>
</Layout>
</file>

<file path=customXml/item15.xml><?xml version="1.0" encoding="utf-8"?>
<Layout>
  <Type>MultipleChoice</Type>
  <ChoicesCount>4</ChoicesCount>
  <Orientation>TopStacked</Orientation>
</Layout>
</file>

<file path=customXml/item16.xml><?xml version="1.0" encoding="utf-8"?>
<Layout>
  <Type>MultipleChoice</Type>
  <ChoicesCount>3</ChoicesCount>
  <Orientation>Left</Orientation>
</Layout>
</file>

<file path=customXml/item17.xml><?xml version="1.0" encoding="utf-8"?>
<Layout>
  <Type>MultipleChoice</Type>
  <ChoicesCount>3</ChoicesCount>
  <Orientation>Left</Orientation>
</Layout>
</file>

<file path=customXml/item18.xml><?xml version="1.0" encoding="utf-8"?>
<Layout>
  <Type>MultipleChoice</Type>
  <ChoicesCount>4</ChoicesCount>
  <Orientation>Left</Orientation>
</Layout>
</file>

<file path=customXml/item19.xml><?xml version="1.0" encoding="utf-8"?>
<Layout>
  <Type>YesNo</Type>
  <ChoicesCount>2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20.xml><?xml version="1.0" encoding="utf-8"?>
<Layout>
  <Type>MultipleChoice</Type>
  <ChoicesCount>3</ChoicesCount>
  <Orientation>Left</Orientation>
</Layout>
</file>

<file path=customXml/item21.xml><?xml version="1.0" encoding="utf-8"?>
<Layout>
  <Type>YesNo</Type>
  <ChoicesCount>2</ChoicesCount>
  <Orientation>Left</Orientation>
</Layout>
</file>

<file path=customXml/item22.xml><?xml version="1.0" encoding="utf-8"?>
<Layout>
  <Type>MultipleChoice</Type>
  <ChoicesCount>3</ChoicesCount>
  <Orientation>Left</Orientation>
</Layout>
</file>

<file path=customXml/item23.xml><?xml version="1.0" encoding="utf-8"?>
<Layout>
  <Type>MultipleChoice</Type>
  <ChoicesCount>4</ChoicesCount>
  <Orientation>Left</Orientation>
</Layout>
</file>

<file path=customXml/item24.xml><?xml version="1.0" encoding="utf-8"?>
<Layout>
  <Type>MultipleChoice</Type>
  <ChoicesCount>3</ChoicesCount>
  <Orientation>Bottom</Orientation>
</Layout>
</file>

<file path=customXml/item25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Drawing</Type>
  <ChoicesCount>0</ChoicesCount>
  <Orientation>Left</Orientation>
</Layout>
</file>

<file path=customXml/item9.xml><?xml version="1.0" encoding="utf-8"?>
<Layout>
  <Type>YesNo</Type>
  <ChoicesCount>2</ChoicesCount>
  <Orientation>Left</Orientation>
</Layout>
</file>

<file path=customXml/itemProps1.xml><?xml version="1.0" encoding="utf-8"?>
<ds:datastoreItem xmlns:ds="http://schemas.openxmlformats.org/officeDocument/2006/customXml" ds:itemID="{D2DF319E-18D3-4BC0-A604-E2BE5EB9BA92}">
  <ds:schemaRefs/>
</ds:datastoreItem>
</file>

<file path=customXml/itemProps10.xml><?xml version="1.0" encoding="utf-8"?>
<ds:datastoreItem xmlns:ds="http://schemas.openxmlformats.org/officeDocument/2006/customXml" ds:itemID="{4C33DC8F-FB1E-47DE-990E-5DE776F11163}">
  <ds:schemaRefs/>
</ds:datastoreItem>
</file>

<file path=customXml/itemProps11.xml><?xml version="1.0" encoding="utf-8"?>
<ds:datastoreItem xmlns:ds="http://schemas.openxmlformats.org/officeDocument/2006/customXml" ds:itemID="{E26B6E3D-9C66-4446-A6FC-DDFA1D68D143}">
  <ds:schemaRefs/>
</ds:datastoreItem>
</file>

<file path=customXml/itemProps12.xml><?xml version="1.0" encoding="utf-8"?>
<ds:datastoreItem xmlns:ds="http://schemas.openxmlformats.org/officeDocument/2006/customXml" ds:itemID="{73FC0BC5-8EF2-4B7A-AB81-6347D9124AF7}">
  <ds:schemaRefs/>
</ds:datastoreItem>
</file>

<file path=customXml/itemProps13.xml><?xml version="1.0" encoding="utf-8"?>
<ds:datastoreItem xmlns:ds="http://schemas.openxmlformats.org/officeDocument/2006/customXml" ds:itemID="{C280E72B-8F5B-4F1A-9F24-87B94B13F9A5}">
  <ds:schemaRefs/>
</ds:datastoreItem>
</file>

<file path=customXml/itemProps14.xml><?xml version="1.0" encoding="utf-8"?>
<ds:datastoreItem xmlns:ds="http://schemas.openxmlformats.org/officeDocument/2006/customXml" ds:itemID="{DE0AD29A-CBB3-474D-B42E-9FCA7AC1E5C2}">
  <ds:schemaRefs/>
</ds:datastoreItem>
</file>

<file path=customXml/itemProps15.xml><?xml version="1.0" encoding="utf-8"?>
<ds:datastoreItem xmlns:ds="http://schemas.openxmlformats.org/officeDocument/2006/customXml" ds:itemID="{DE5D8931-D79E-48BB-A7C0-FD16CA249C80}">
  <ds:schemaRefs/>
</ds:datastoreItem>
</file>

<file path=customXml/itemProps16.xml><?xml version="1.0" encoding="utf-8"?>
<ds:datastoreItem xmlns:ds="http://schemas.openxmlformats.org/officeDocument/2006/customXml" ds:itemID="{5F859A16-4DF2-4C75-BA08-2511B0D05FAC}">
  <ds:schemaRefs/>
</ds:datastoreItem>
</file>

<file path=customXml/itemProps17.xml><?xml version="1.0" encoding="utf-8"?>
<ds:datastoreItem xmlns:ds="http://schemas.openxmlformats.org/officeDocument/2006/customXml" ds:itemID="{CBEF73DC-2F3B-413B-9CFD-430AA4C34E9A}">
  <ds:schemaRefs/>
</ds:datastoreItem>
</file>

<file path=customXml/itemProps18.xml><?xml version="1.0" encoding="utf-8"?>
<ds:datastoreItem xmlns:ds="http://schemas.openxmlformats.org/officeDocument/2006/customXml" ds:itemID="{B34BA113-1ED6-4DEC-95E6-3162476C3052}">
  <ds:schemaRefs/>
</ds:datastoreItem>
</file>

<file path=customXml/itemProps19.xml><?xml version="1.0" encoding="utf-8"?>
<ds:datastoreItem xmlns:ds="http://schemas.openxmlformats.org/officeDocument/2006/customXml" ds:itemID="{294748A2-3CE3-4E45-BB88-6CD838492007}">
  <ds:schemaRefs/>
</ds:datastoreItem>
</file>

<file path=customXml/itemProps2.xml><?xml version="1.0" encoding="utf-8"?>
<ds:datastoreItem xmlns:ds="http://schemas.openxmlformats.org/officeDocument/2006/customXml" ds:itemID="{5CEFBF26-7551-49A3-991F-88BFDC996DB7}">
  <ds:schemaRefs/>
</ds:datastoreItem>
</file>

<file path=customXml/itemProps20.xml><?xml version="1.0" encoding="utf-8"?>
<ds:datastoreItem xmlns:ds="http://schemas.openxmlformats.org/officeDocument/2006/customXml" ds:itemID="{9A116E89-373A-448C-A03A-53023981BCBD}">
  <ds:schemaRefs/>
</ds:datastoreItem>
</file>

<file path=customXml/itemProps21.xml><?xml version="1.0" encoding="utf-8"?>
<ds:datastoreItem xmlns:ds="http://schemas.openxmlformats.org/officeDocument/2006/customXml" ds:itemID="{A22317E5-1690-4097-A87C-CCE64DB7447B}">
  <ds:schemaRefs/>
</ds:datastoreItem>
</file>

<file path=customXml/itemProps22.xml><?xml version="1.0" encoding="utf-8"?>
<ds:datastoreItem xmlns:ds="http://schemas.openxmlformats.org/officeDocument/2006/customXml" ds:itemID="{E29942B3-F265-4BE9-8127-EE5EA5FDE95F}">
  <ds:schemaRefs/>
</ds:datastoreItem>
</file>

<file path=customXml/itemProps23.xml><?xml version="1.0" encoding="utf-8"?>
<ds:datastoreItem xmlns:ds="http://schemas.openxmlformats.org/officeDocument/2006/customXml" ds:itemID="{5E352324-B772-4541-AC00-EBFDC3549297}">
  <ds:schemaRefs/>
</ds:datastoreItem>
</file>

<file path=customXml/itemProps24.xml><?xml version="1.0" encoding="utf-8"?>
<ds:datastoreItem xmlns:ds="http://schemas.openxmlformats.org/officeDocument/2006/customXml" ds:itemID="{0AD30D71-6363-4B91-8068-D927D3912E77}">
  <ds:schemaRefs/>
</ds:datastoreItem>
</file>

<file path=customXml/itemProps25.xml><?xml version="1.0" encoding="utf-8"?>
<ds:datastoreItem xmlns:ds="http://schemas.openxmlformats.org/officeDocument/2006/customXml" ds:itemID="{353D91D2-D243-406A-BA33-ADFBC28EEE99}">
  <ds:schemaRefs/>
</ds:datastoreItem>
</file>

<file path=customXml/itemProps3.xml><?xml version="1.0" encoding="utf-8"?>
<ds:datastoreItem xmlns:ds="http://schemas.openxmlformats.org/officeDocument/2006/customXml" ds:itemID="{61CB4888-6074-479B-9735-8AA985DA73DC}">
  <ds:schemaRefs/>
</ds:datastoreItem>
</file>

<file path=customXml/itemProps4.xml><?xml version="1.0" encoding="utf-8"?>
<ds:datastoreItem xmlns:ds="http://schemas.openxmlformats.org/officeDocument/2006/customXml" ds:itemID="{4D0607A8-840A-4079-BE52-BBE0AC8676F0}">
  <ds:schemaRefs/>
</ds:datastoreItem>
</file>

<file path=customXml/itemProps5.xml><?xml version="1.0" encoding="utf-8"?>
<ds:datastoreItem xmlns:ds="http://schemas.openxmlformats.org/officeDocument/2006/customXml" ds:itemID="{2B5E7C07-07DC-423B-9EF7-251AAD8685A4}">
  <ds:schemaRefs/>
</ds:datastoreItem>
</file>

<file path=customXml/itemProps6.xml><?xml version="1.0" encoding="utf-8"?>
<ds:datastoreItem xmlns:ds="http://schemas.openxmlformats.org/officeDocument/2006/customXml" ds:itemID="{1489A736-CBF6-4A46-B8A3-D18E66036C91}">
  <ds:schemaRefs/>
</ds:datastoreItem>
</file>

<file path=customXml/itemProps7.xml><?xml version="1.0" encoding="utf-8"?>
<ds:datastoreItem xmlns:ds="http://schemas.openxmlformats.org/officeDocument/2006/customXml" ds:itemID="{962581C3-6809-41CE-A083-FA186707E5E7}">
  <ds:schemaRefs/>
</ds:datastoreItem>
</file>

<file path=customXml/itemProps8.xml><?xml version="1.0" encoding="utf-8"?>
<ds:datastoreItem xmlns:ds="http://schemas.openxmlformats.org/officeDocument/2006/customXml" ds:itemID="{D4ED4408-0525-4749-A869-2708B0FF9A58}">
  <ds:schemaRefs/>
</ds:datastoreItem>
</file>

<file path=customXml/itemProps9.xml><?xml version="1.0" encoding="utf-8"?>
<ds:datastoreItem xmlns:ds="http://schemas.openxmlformats.org/officeDocument/2006/customXml" ds:itemID="{A20FFD18-0F33-4CAA-8814-FC6C54872CF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225</TotalTime>
  <Words>522</Words>
  <Application>Microsoft Office PowerPoint</Application>
  <PresentationFormat>Презентация на цял екран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Photo journal design template</vt:lpstr>
      <vt:lpstr>Познавате ли Европа?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Iskra</dc:creator>
  <cp:lastModifiedBy>Petar Stoyanov</cp:lastModifiedBy>
  <cp:revision>29</cp:revision>
  <dcterms:created xsi:type="dcterms:W3CDTF">2011-05-08T18:30:03Z</dcterms:created>
  <dcterms:modified xsi:type="dcterms:W3CDTF">2011-06-08T08:19:00Z</dcterms:modified>
</cp:coreProperties>
</file>